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1"/>
  </p:notesMasterIdLst>
  <p:handoutMasterIdLst>
    <p:handoutMasterId r:id="rId142"/>
  </p:handoutMasterIdLst>
  <p:sldIdLst>
    <p:sldId id="321" r:id="rId2"/>
    <p:sldId id="387" r:id="rId3"/>
    <p:sldId id="302" r:id="rId4"/>
    <p:sldId id="381" r:id="rId5"/>
    <p:sldId id="382" r:id="rId6"/>
    <p:sldId id="383" r:id="rId7"/>
    <p:sldId id="256" r:id="rId8"/>
    <p:sldId id="301" r:id="rId9"/>
    <p:sldId id="310" r:id="rId10"/>
    <p:sldId id="257" r:id="rId11"/>
    <p:sldId id="312" r:id="rId12"/>
    <p:sldId id="307" r:id="rId13"/>
    <p:sldId id="309" r:id="rId14"/>
    <p:sldId id="308" r:id="rId15"/>
    <p:sldId id="258" r:id="rId16"/>
    <p:sldId id="322" r:id="rId17"/>
    <p:sldId id="311" r:id="rId18"/>
    <p:sldId id="259" r:id="rId19"/>
    <p:sldId id="303" r:id="rId20"/>
    <p:sldId id="300" r:id="rId21"/>
    <p:sldId id="323" r:id="rId22"/>
    <p:sldId id="324" r:id="rId23"/>
    <p:sldId id="325" r:id="rId24"/>
    <p:sldId id="326" r:id="rId25"/>
    <p:sldId id="327" r:id="rId26"/>
    <p:sldId id="357" r:id="rId27"/>
    <p:sldId id="358" r:id="rId28"/>
    <p:sldId id="359" r:id="rId29"/>
    <p:sldId id="360" r:id="rId30"/>
    <p:sldId id="404" r:id="rId31"/>
    <p:sldId id="391" r:id="rId32"/>
    <p:sldId id="410" r:id="rId33"/>
    <p:sldId id="317" r:id="rId34"/>
    <p:sldId id="389" r:id="rId35"/>
    <p:sldId id="388" r:id="rId36"/>
    <p:sldId id="304" r:id="rId37"/>
    <p:sldId id="384" r:id="rId38"/>
    <p:sldId id="385" r:id="rId39"/>
    <p:sldId id="386" r:id="rId40"/>
    <p:sldId id="270" r:id="rId41"/>
    <p:sldId id="263" r:id="rId42"/>
    <p:sldId id="260" r:id="rId43"/>
    <p:sldId id="306" r:id="rId44"/>
    <p:sldId id="328" r:id="rId45"/>
    <p:sldId id="264" r:id="rId46"/>
    <p:sldId id="265" r:id="rId47"/>
    <p:sldId id="261" r:id="rId48"/>
    <p:sldId id="267" r:id="rId49"/>
    <p:sldId id="262" r:id="rId50"/>
    <p:sldId id="269" r:id="rId51"/>
    <p:sldId id="355" r:id="rId52"/>
    <p:sldId id="268" r:id="rId53"/>
    <p:sldId id="266" r:id="rId54"/>
    <p:sldId id="330" r:id="rId55"/>
    <p:sldId id="305" r:id="rId56"/>
    <p:sldId id="331" r:id="rId57"/>
    <p:sldId id="362" r:id="rId58"/>
    <p:sldId id="363" r:id="rId59"/>
    <p:sldId id="364" r:id="rId60"/>
    <p:sldId id="365" r:id="rId61"/>
    <p:sldId id="390" r:id="rId62"/>
    <p:sldId id="411" r:id="rId63"/>
    <p:sldId id="329" r:id="rId64"/>
    <p:sldId id="393" r:id="rId65"/>
    <p:sldId id="278" r:id="rId66"/>
    <p:sldId id="272" r:id="rId67"/>
    <p:sldId id="286" r:id="rId68"/>
    <p:sldId id="285" r:id="rId69"/>
    <p:sldId id="284" r:id="rId70"/>
    <p:sldId id="287" r:id="rId71"/>
    <p:sldId id="283" r:id="rId72"/>
    <p:sldId id="282" r:id="rId73"/>
    <p:sldId id="281" r:id="rId74"/>
    <p:sldId id="274" r:id="rId75"/>
    <p:sldId id="277" r:id="rId76"/>
    <p:sldId id="280" r:id="rId77"/>
    <p:sldId id="271" r:id="rId78"/>
    <p:sldId id="275" r:id="rId79"/>
    <p:sldId id="313" r:id="rId80"/>
    <p:sldId id="279" r:id="rId81"/>
    <p:sldId id="276" r:id="rId82"/>
    <p:sldId id="273" r:id="rId83"/>
    <p:sldId id="288" r:id="rId84"/>
    <p:sldId id="290" r:id="rId85"/>
    <p:sldId id="333" r:id="rId86"/>
    <p:sldId id="334" r:id="rId87"/>
    <p:sldId id="367" r:id="rId88"/>
    <p:sldId id="368" r:id="rId89"/>
    <p:sldId id="369" r:id="rId90"/>
    <p:sldId id="370" r:id="rId91"/>
    <p:sldId id="405" r:id="rId92"/>
    <p:sldId id="415" r:id="rId93"/>
    <p:sldId id="412" r:id="rId94"/>
    <p:sldId id="332" r:id="rId95"/>
    <p:sldId id="392" r:id="rId96"/>
    <p:sldId id="394" r:id="rId97"/>
    <p:sldId id="289" r:id="rId98"/>
    <p:sldId id="336" r:id="rId99"/>
    <p:sldId id="338" r:id="rId100"/>
    <p:sldId id="340" r:id="rId101"/>
    <p:sldId id="341" r:id="rId102"/>
    <p:sldId id="342" r:id="rId103"/>
    <p:sldId id="343" r:id="rId104"/>
    <p:sldId id="344" r:id="rId105"/>
    <p:sldId id="345" r:id="rId106"/>
    <p:sldId id="346" r:id="rId107"/>
    <p:sldId id="347" r:id="rId108"/>
    <p:sldId id="348" r:id="rId109"/>
    <p:sldId id="349" r:id="rId110"/>
    <p:sldId id="292" r:id="rId111"/>
    <p:sldId id="294" r:id="rId112"/>
    <p:sldId id="293" r:id="rId113"/>
    <p:sldId id="350" r:id="rId114"/>
    <p:sldId id="351" r:id="rId115"/>
    <p:sldId id="372" r:id="rId116"/>
    <p:sldId id="373" r:id="rId117"/>
    <p:sldId id="374" r:id="rId118"/>
    <p:sldId id="375" r:id="rId119"/>
    <p:sldId id="396" r:id="rId120"/>
    <p:sldId id="413" r:id="rId121"/>
    <p:sldId id="352" r:id="rId122"/>
    <p:sldId id="397" r:id="rId123"/>
    <p:sldId id="398" r:id="rId124"/>
    <p:sldId id="316" r:id="rId125"/>
    <p:sldId id="297" r:id="rId126"/>
    <p:sldId id="295" r:id="rId127"/>
    <p:sldId id="296" r:id="rId128"/>
    <p:sldId id="291" r:id="rId129"/>
    <p:sldId id="314" r:id="rId130"/>
    <p:sldId id="298" r:id="rId131"/>
    <p:sldId id="377" r:id="rId132"/>
    <p:sldId id="378" r:id="rId133"/>
    <p:sldId id="379" r:id="rId134"/>
    <p:sldId id="380" r:id="rId135"/>
    <p:sldId id="353" r:id="rId136"/>
    <p:sldId id="299" r:id="rId137"/>
    <p:sldId id="354" r:id="rId138"/>
    <p:sldId id="399" r:id="rId139"/>
    <p:sldId id="414" r:id="rId140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notesMaster" Target="notesMasters/notesMaster1.xml"/><Relationship Id="rId14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32F7357-C1AB-467C-A98C-6FFE2F6D9CD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0735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339078-D14B-49FE-B8F0-BB85FFBF138F}" type="datetimeFigureOut">
              <a:rPr lang="nl-NL" smtClean="0"/>
              <a:t>26-6-2016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B3C91-CCC5-4A09-99F4-469F70BB727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211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34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3465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3C85BF-DB36-4477-8EA5-421AF9F6C472}" type="slidenum">
              <a:rPr lang="nl-NL" smtClean="0"/>
              <a:t>95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686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24D7E-EAD4-4FCD-99E7-114D06A832B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0B6AC-C44F-495E-A302-AE24B65C1DA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6237C-000F-4E4D-8A39-7DD6CFCF361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F492A-C53B-4AF5-B28F-A33101DF6B6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BD083-6A44-40AC-A3D9-914124D6B7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5BBDB8-1CB0-470E-A903-7D2FE0EA52F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1DF455-7093-421B-819E-623096F03F4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84A10-FC70-439A-9198-5A51A1A8354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211E9-6157-4C1F-A156-850E342BEF1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8C43F-50C3-4DCD-8C4C-1D83F3F307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72E19-3BEC-454E-8209-49578EFB319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54CCF75-4DF0-46E6-8A99-4173A9D505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nl-NL">
                <a:solidFill>
                  <a:schemeClr val="tx1"/>
                </a:solidFill>
              </a:rPr>
              <a:t>Mondeling  Nederlands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nl-NL" sz="4000" b="1"/>
              <a:t>Cursus 2 – Module 2</a:t>
            </a:r>
          </a:p>
          <a:p>
            <a:pPr eaLnBrk="1" hangingPunct="1">
              <a:lnSpc>
                <a:spcPct val="80000"/>
              </a:lnSpc>
            </a:pPr>
            <a:endParaRPr lang="nl-NL" sz="4000" b="1"/>
          </a:p>
          <a:p>
            <a:pPr eaLnBrk="1" hangingPunct="1">
              <a:lnSpc>
                <a:spcPct val="80000"/>
              </a:lnSpc>
            </a:pPr>
            <a:r>
              <a:rPr lang="nl-NL" sz="3600"/>
              <a:t>Dag 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148" name="Picture 4" descr="hui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15913"/>
            <a:ext cx="9144000" cy="60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543300" y="596900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huis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2948" name="Picture 4" descr="hardhout%20voord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0"/>
            <a:ext cx="42465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3276600" y="5969000"/>
            <a:ext cx="3476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huisnummer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3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3972" name="Picture 4" descr="mahmutlar-straat-vat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8101012" cy="60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straat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7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4996" name="Picture 4" descr="to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164387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touw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1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6020" name="Picture 4" descr="verhuisdo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0990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3476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verhuisdoos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5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7044" name="Picture 4" descr="verhuiz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0"/>
            <a:ext cx="4656137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2828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verhuizing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9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8068" name="Picture 4" descr="IMGP14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812088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inladen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9092" name="Picture 4" descr="IMGP14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812088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3405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vrachtwagen</a:t>
            </a: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 flipH="1" flipV="1">
            <a:off x="2627313" y="1341438"/>
            <a:ext cx="1152525" cy="460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0116" name="Picture 4" descr="Oekrane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812088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sjouwen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1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1140" name="Picture 4" descr="hij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77771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ophijsen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2164" name="Picture 4" descr="Verhuizen-7548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0"/>
            <a:ext cx="4346575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2397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 </a:t>
            </a:r>
            <a:r>
              <a:rPr lang="nl-NL" sz="2800"/>
              <a:t>verhuizen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172" name="Picture 4" descr="hardhout%20voorde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313" y="0"/>
            <a:ext cx="4246562" cy="566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8" name="Text Box 6"/>
          <p:cNvSpPr txBox="1">
            <a:spLocks noChangeArrowheads="1"/>
          </p:cNvSpPr>
          <p:nvPr/>
        </p:nvSpPr>
        <p:spPr bwMode="auto">
          <a:xfrm>
            <a:off x="2949575" y="5969000"/>
            <a:ext cx="3602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huisnummer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8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23850" y="1484313"/>
            <a:ext cx="8229600" cy="4525962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3188" name="Picture 4" descr="recht-staan-t1485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6238" y="0"/>
            <a:ext cx="36830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staan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4212" name="Picture 4" descr="Logo%20zitte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5903912" cy="540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zitten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5236" name="Picture 4" descr="ls_won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740650" cy="483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dirty="0"/>
              <a:t>Doen!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800" u="sng" dirty="0"/>
              <a:t>Wonen:</a:t>
            </a:r>
          </a:p>
          <a:p>
            <a:pPr eaLnBrk="1" hangingPunct="1">
              <a:lnSpc>
                <a:spcPct val="90000"/>
              </a:lnSpc>
            </a:pPr>
            <a:endParaRPr lang="nl-NL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800" dirty="0"/>
              <a:t>waar woon jij?</a:t>
            </a:r>
          </a:p>
          <a:p>
            <a:pPr eaLnBrk="1" hangingPunct="1">
              <a:lnSpc>
                <a:spcPct val="90000"/>
              </a:lnSpc>
            </a:pPr>
            <a:endParaRPr lang="nl-NL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800" dirty="0"/>
              <a:t>ik woon in …….</a:t>
            </a:r>
          </a:p>
          <a:p>
            <a:pPr eaLnBrk="1" hangingPunct="1">
              <a:lnSpc>
                <a:spcPct val="90000"/>
              </a:lnSpc>
            </a:pPr>
            <a:endParaRPr lang="nl-NL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800" dirty="0"/>
              <a:t>in welke straat woon je?</a:t>
            </a:r>
          </a:p>
          <a:p>
            <a:pPr eaLnBrk="1" hangingPunct="1">
              <a:lnSpc>
                <a:spcPct val="90000"/>
              </a:lnSpc>
            </a:pPr>
            <a:endParaRPr lang="nl-NL" sz="28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sz="2800" dirty="0"/>
              <a:t>op welk huisnummer woon je?</a:t>
            </a: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Een afspraak maken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zullen we iets (leuks) afspreken?</a:t>
            </a: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983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afspraak</a:t>
            </a:r>
          </a:p>
          <a:p>
            <a:pPr eaLnBrk="1" hangingPunct="1">
              <a:buFontTx/>
              <a:buNone/>
            </a:pPr>
            <a:r>
              <a:rPr lang="nl-NL"/>
              <a:t>de bank</a:t>
            </a:r>
          </a:p>
          <a:p>
            <a:pPr eaLnBrk="1" hangingPunct="1">
              <a:buFontTx/>
              <a:buNone/>
            </a:pPr>
            <a:r>
              <a:rPr lang="nl-NL"/>
              <a:t>het fornuis</a:t>
            </a:r>
          </a:p>
          <a:p>
            <a:pPr eaLnBrk="1" hangingPunct="1">
              <a:buFontTx/>
              <a:buNone/>
            </a:pPr>
            <a:r>
              <a:rPr lang="nl-NL"/>
              <a:t>de straat</a:t>
            </a:r>
          </a:p>
          <a:p>
            <a:pPr eaLnBrk="1" hangingPunct="1">
              <a:buFontTx/>
              <a:buNone/>
            </a:pPr>
            <a:r>
              <a:rPr lang="nl-NL"/>
              <a:t>het touw</a:t>
            </a:r>
          </a:p>
          <a:p>
            <a:pPr eaLnBrk="1" hangingPunct="1">
              <a:buFontTx/>
              <a:buNone/>
            </a:pPr>
            <a:r>
              <a:rPr lang="nl-NL"/>
              <a:t>de verhuisdoos</a:t>
            </a:r>
          </a:p>
          <a:p>
            <a:pPr eaLnBrk="1" hangingPunct="1">
              <a:buFontTx/>
              <a:buNone/>
            </a:pPr>
            <a:r>
              <a:rPr lang="nl-NL"/>
              <a:t>de verhuizing</a:t>
            </a:r>
          </a:p>
          <a:p>
            <a:pPr eaLnBrk="1" hangingPunct="1">
              <a:buFontTx/>
              <a:buNone/>
            </a:pPr>
            <a:r>
              <a:rPr lang="nl-NL"/>
              <a:t>de vrachtwagen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993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afspraak			de afspraken</a:t>
            </a:r>
          </a:p>
          <a:p>
            <a:pPr eaLnBrk="1" hangingPunct="1">
              <a:buFontTx/>
              <a:buNone/>
            </a:pPr>
            <a:r>
              <a:rPr lang="nl-NL"/>
              <a:t>de bank				de banken</a:t>
            </a:r>
          </a:p>
          <a:p>
            <a:pPr eaLnBrk="1" hangingPunct="1">
              <a:buFontTx/>
              <a:buNone/>
            </a:pPr>
            <a:r>
              <a:rPr lang="nl-NL"/>
              <a:t>het fornuis			de fornuizen</a:t>
            </a:r>
          </a:p>
          <a:p>
            <a:pPr eaLnBrk="1" hangingPunct="1">
              <a:buFontTx/>
              <a:buNone/>
            </a:pPr>
            <a:r>
              <a:rPr lang="nl-NL"/>
              <a:t>de straat				de straten</a:t>
            </a:r>
          </a:p>
          <a:p>
            <a:pPr eaLnBrk="1" hangingPunct="1">
              <a:buFontTx/>
              <a:buNone/>
            </a:pPr>
            <a:r>
              <a:rPr lang="nl-NL"/>
              <a:t>het touw				de touwen</a:t>
            </a:r>
          </a:p>
          <a:p>
            <a:pPr eaLnBrk="1" hangingPunct="1">
              <a:buFontTx/>
              <a:buNone/>
            </a:pPr>
            <a:r>
              <a:rPr lang="nl-NL"/>
              <a:t>de verhuisdoos		de verhuisdozen</a:t>
            </a:r>
          </a:p>
          <a:p>
            <a:pPr eaLnBrk="1" hangingPunct="1">
              <a:buFontTx/>
              <a:buNone/>
            </a:pPr>
            <a:r>
              <a:rPr lang="nl-NL"/>
              <a:t>de verhuizing			de verhuizingen</a:t>
            </a:r>
          </a:p>
          <a:p>
            <a:pPr eaLnBrk="1" hangingPunct="1"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10035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het huisnummer</a:t>
            </a:r>
          </a:p>
          <a:p>
            <a:pPr eaLnBrk="1" hangingPunct="1">
              <a:buFontTx/>
              <a:buNone/>
            </a:pPr>
            <a:r>
              <a:rPr lang="nl-NL"/>
              <a:t>de vrachtwagen</a:t>
            </a: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1013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het huisnummer		de huisnummers</a:t>
            </a:r>
          </a:p>
          <a:p>
            <a:pPr eaLnBrk="1" hangingPunct="1">
              <a:buFontTx/>
              <a:buNone/>
            </a:pPr>
            <a:r>
              <a:rPr lang="nl-NL"/>
              <a:t>de vrachtwagen		de vrachtwagens</a:t>
            </a: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nl-NL" sz="3600" dirty="0" err="1"/>
              <a:t>Persoonsaanduidende</a:t>
            </a:r>
            <a:r>
              <a:rPr lang="nl-NL" sz="3600" dirty="0"/>
              <a:t> 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0055" y="1124744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nl-NL" sz="2800" u="sng" dirty="0"/>
              <a:t>Wat gaan we doen? Tweepraat</a:t>
            </a:r>
          </a:p>
          <a:p>
            <a:r>
              <a:rPr lang="nl-NL" sz="2800" dirty="0"/>
              <a:t>In tweetallen: de ene leerling vertelt iets over een andere leerling in de klas met </a:t>
            </a:r>
            <a:r>
              <a:rPr lang="nl-NL" sz="2800" dirty="0" err="1"/>
              <a:t>pers.aanduidende</a:t>
            </a:r>
            <a:r>
              <a:rPr lang="nl-NL" sz="2800" dirty="0"/>
              <a:t> woorden</a:t>
            </a:r>
          </a:p>
          <a:p>
            <a:r>
              <a:rPr lang="nl-NL" sz="2800" dirty="0"/>
              <a:t>Bijv. Zij heeft een rode trui aan</a:t>
            </a:r>
          </a:p>
          <a:p>
            <a:pPr marL="0" indent="0">
              <a:buNone/>
            </a:pPr>
            <a:r>
              <a:rPr lang="nl-NL" sz="2800" dirty="0"/>
              <a:t>           Zij heeft een vlecht etc.</a:t>
            </a:r>
          </a:p>
          <a:p>
            <a:r>
              <a:rPr lang="nl-NL" sz="2800" dirty="0"/>
              <a:t>De ander moet raden wie het is en dan wisselen</a:t>
            </a:r>
          </a:p>
          <a:p>
            <a:r>
              <a:rPr lang="nl-NL" sz="2800" dirty="0"/>
              <a:t>Daarna gaat de ene leerling een leerling in gedachte nemen en moet de ander vragen stellen en erachter komen wie het is.</a:t>
            </a:r>
          </a:p>
          <a:p>
            <a:r>
              <a:rPr lang="nl-NL" sz="2800" dirty="0"/>
              <a:t>Bijv. Heeft zij lang haar?</a:t>
            </a:r>
          </a:p>
        </p:txBody>
      </p:sp>
    </p:spTree>
    <p:extLst>
      <p:ext uri="{BB962C8B-B14F-4D97-AF65-F5344CB8AC3E}">
        <p14:creationId xmlns:p14="http://schemas.microsoft.com/office/powerpoint/2010/main" val="892321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196" name="Picture 4" descr="mahmutlar-straat-vat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8101012" cy="607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543300" y="596900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straat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8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3025182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5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licht en zwaar</a:t>
            </a:r>
          </a:p>
          <a:p>
            <a:r>
              <a:rPr lang="nl-NL" dirty="0"/>
              <a:t>de afspraak</a:t>
            </a:r>
          </a:p>
          <a:p>
            <a:r>
              <a:rPr lang="nl-NL" dirty="0"/>
              <a:t>de bank</a:t>
            </a:r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fornuis</a:t>
            </a:r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touw</a:t>
            </a:r>
          </a:p>
          <a:p>
            <a:r>
              <a:rPr lang="nl-NL" dirty="0"/>
              <a:t>inladen</a:t>
            </a:r>
          </a:p>
          <a:p>
            <a:r>
              <a:rPr lang="nl-NL" dirty="0"/>
              <a:t>los - vast</a:t>
            </a:r>
          </a:p>
        </p:txBody>
      </p:sp>
      <p:pic>
        <p:nvPicPr>
          <p:cNvPr id="4" name="Picture 4" descr="afspra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98985"/>
            <a:ext cx="352839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344947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endParaRPr lang="nl-NL" dirty="0"/>
          </a:p>
          <a:p>
            <a:pPr marL="0" indent="0" algn="ctr">
              <a:buNone/>
            </a:pPr>
            <a:r>
              <a:rPr lang="nl-NL" dirty="0"/>
              <a:t>Woord van de dag:   thee drinken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700808"/>
            <a:ext cx="467872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460944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3428" name="Picture 4" descr="afspra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5783263" cy="578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2397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afspraak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3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4452" name="Picture 4" descr="beker%204-09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0"/>
            <a:ext cx="4914900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beker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5475" name="Picture 4" descr="kop-th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8913"/>
            <a:ext cx="3676650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5476" name="Picture 5" descr="kopthee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19700" y="908050"/>
            <a:ext cx="3333750" cy="3486150"/>
          </a:xfrm>
          <a:noFill/>
        </p:spPr>
      </p:pic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3543300" y="596900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thee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0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6500" name="Picture 4" descr="k0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712946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26844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 </a:t>
            </a:r>
            <a:r>
              <a:rPr lang="nl-NL" sz="2800"/>
              <a:t>thee drinken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3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7524" name="Picture 4" descr="thee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5795963" cy="579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2" name="Text Box 14"/>
          <p:cNvSpPr txBox="1">
            <a:spLocks noChangeArrowheads="1"/>
          </p:cNvSpPr>
          <p:nvPr/>
        </p:nvSpPr>
        <p:spPr bwMode="auto">
          <a:xfrm>
            <a:off x="3543300" y="5969000"/>
            <a:ext cx="2252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thee zetten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2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8547" name="Picture 4" descr="100_015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0"/>
            <a:ext cx="4318000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 Box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/>
              <a:t> 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3543300" y="5969000"/>
            <a:ext cx="27574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zonder - met</a:t>
            </a:r>
          </a:p>
        </p:txBody>
      </p:sp>
      <p:sp>
        <p:nvSpPr>
          <p:cNvPr id="108550" name="Line 8"/>
          <p:cNvSpPr>
            <a:spLocks noChangeShapeType="1"/>
          </p:cNvSpPr>
          <p:nvPr/>
        </p:nvSpPr>
        <p:spPr bwMode="auto">
          <a:xfrm flipV="1">
            <a:off x="3995738" y="5445125"/>
            <a:ext cx="576262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108551" name="Line 9"/>
          <p:cNvSpPr>
            <a:spLocks noChangeShapeType="1"/>
          </p:cNvSpPr>
          <p:nvPr/>
        </p:nvSpPr>
        <p:spPr bwMode="auto">
          <a:xfrm flipV="1">
            <a:off x="4716463" y="4437063"/>
            <a:ext cx="1008062" cy="16557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  <p:bldP spid="614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9220" name="Picture 4" descr="to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0"/>
            <a:ext cx="7164387" cy="474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touw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5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9572" name="Picture 4" descr="k01-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0"/>
            <a:ext cx="7129462" cy="544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gezellig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afspraak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afspraak			de afspraken</a:t>
            </a:r>
          </a:p>
        </p:txBody>
      </p:sp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11264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beker</a:t>
            </a:r>
          </a:p>
        </p:txBody>
      </p:sp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11366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beker			de bekers</a:t>
            </a:r>
          </a:p>
        </p:txBody>
      </p:sp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ee/e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/>
              <a:t>Klinken ze hetzelfde?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/>
              <a:t>en			een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/>
              <a:t>ben		ben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/>
              <a:t>beek		beek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/>
              <a:t>les			les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/>
              <a:t>leg			leeg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/>
              <a:t>vel			veel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/>
              <a:t>peen		pen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/>
              <a:t>beest		best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/>
              <a:t>speel		spel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/>
              <a:t>bek		beek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/>
              <a:t>steel		stel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000"/>
              <a:t>stek		steek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sz="2000"/>
          </a:p>
        </p:txBody>
      </p:sp>
    </p:spTree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klankversjes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ik ben net in bed</a:t>
            </a:r>
          </a:p>
          <a:p>
            <a:pPr eaLnBrk="1" hangingPunct="1">
              <a:buFontTx/>
              <a:buNone/>
            </a:pPr>
            <a:r>
              <a:rPr lang="nl-NL"/>
              <a:t>en daar klinkt een trompet</a:t>
            </a:r>
          </a:p>
          <a:p>
            <a:pPr eaLnBrk="1" hangingPunct="1">
              <a:buFontTx/>
              <a:buNone/>
            </a:pPr>
            <a:r>
              <a:rPr lang="nl-NL"/>
              <a:t>tet-te-tet-te-tet!</a:t>
            </a:r>
          </a:p>
          <a:p>
            <a:pPr eaLnBrk="1" hangingPunct="1">
              <a:buFontTx/>
              <a:buNone/>
            </a:pPr>
            <a:endParaRPr lang="nl-NL"/>
          </a:p>
        </p:txBody>
      </p:sp>
    </p:spTree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Klankversjes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nee, nee, nee</a:t>
            </a:r>
          </a:p>
          <a:p>
            <a:pPr eaLnBrk="1" hangingPunct="1">
              <a:buFontTx/>
              <a:buNone/>
            </a:pPr>
            <a:r>
              <a:rPr lang="nl-NL"/>
              <a:t>ik kan niet komen spelen</a:t>
            </a:r>
          </a:p>
          <a:p>
            <a:pPr eaLnBrk="1" hangingPunct="1">
              <a:buFontTx/>
              <a:buNone/>
            </a:pPr>
            <a:r>
              <a:rPr lang="nl-NL"/>
              <a:t>ik moet naar de wc</a:t>
            </a:r>
          </a:p>
          <a:p>
            <a:pPr eaLnBrk="1" hangingPunct="1">
              <a:buFontTx/>
              <a:buNone/>
            </a:pPr>
            <a:r>
              <a:rPr lang="nl-NL"/>
              <a:t>ojee, ojee, ojee</a:t>
            </a:r>
          </a:p>
          <a:p>
            <a:pPr eaLnBrk="1" hangingPunct="1">
              <a:buFontTx/>
              <a:buNone/>
            </a:pPr>
            <a:r>
              <a:rPr lang="nl-NL"/>
              <a:t>te laat voor de wc!</a:t>
            </a:r>
          </a:p>
        </p:txBody>
      </p:sp>
    </p:spTree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Verkleinwoorden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/>
              <a:t>Wat gaan we doen? Binnen-buitenkring:</a:t>
            </a:r>
          </a:p>
          <a:p>
            <a:r>
              <a:rPr lang="nl-NL" dirty="0"/>
              <a:t>De </a:t>
            </a:r>
            <a:r>
              <a:rPr lang="nl-NL" dirty="0" err="1"/>
              <a:t>binnenkring</a:t>
            </a:r>
            <a:r>
              <a:rPr lang="nl-NL" dirty="0"/>
              <a:t> zegt een woord met </a:t>
            </a:r>
          </a:p>
          <a:p>
            <a:pPr marL="0" indent="0">
              <a:buNone/>
            </a:pPr>
            <a:r>
              <a:rPr lang="nl-NL" dirty="0"/>
              <a:t>   de/</a:t>
            </a:r>
            <a:r>
              <a:rPr lang="nl-NL" dirty="0">
                <a:solidFill>
                  <a:srgbClr val="FF0000"/>
                </a:solidFill>
              </a:rPr>
              <a:t>het </a:t>
            </a:r>
            <a:r>
              <a:rPr lang="nl-NL" dirty="0"/>
              <a:t>ervoor</a:t>
            </a:r>
          </a:p>
          <a:p>
            <a:r>
              <a:rPr lang="nl-NL" dirty="0"/>
              <a:t>De buitenkring maakt er een verkleinwoord van met het juiste lidwoord </a:t>
            </a:r>
          </a:p>
          <a:p>
            <a:r>
              <a:rPr lang="nl-NL" dirty="0" err="1"/>
              <a:t>Binnenkring</a:t>
            </a:r>
            <a:r>
              <a:rPr lang="nl-NL" dirty="0"/>
              <a:t> coacht </a:t>
            </a:r>
          </a:p>
          <a:p>
            <a:r>
              <a:rPr lang="nl-NL" dirty="0" err="1"/>
              <a:t>Binnenkring</a:t>
            </a:r>
            <a:r>
              <a:rPr lang="nl-NL" dirty="0"/>
              <a:t> draait met de klok mee</a:t>
            </a:r>
          </a:p>
        </p:txBody>
      </p:sp>
    </p:spTree>
    <p:extLst>
      <p:ext uri="{BB962C8B-B14F-4D97-AF65-F5344CB8AC3E}">
        <p14:creationId xmlns:p14="http://schemas.microsoft.com/office/powerpoint/2010/main" val="2370854500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1267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0244" name="Picture 4" descr="verhuisdoo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099050" cy="522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059113" y="5969000"/>
            <a:ext cx="2736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verhuisdoos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2292" name="Picture 4" descr="IMGP14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812088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inladen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3316" name="Picture 4" descr="IMGP14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812088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30448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vrachtwagen</a:t>
            </a:r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 flipH="1" flipV="1">
            <a:off x="2627313" y="1341438"/>
            <a:ext cx="1152525" cy="4608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4340" name="Picture 4" descr="Oekrane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0"/>
            <a:ext cx="7812088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sjouwen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5364" name="Picture 4" descr="hij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77771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ophijsen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6388" name="Picture 4" descr="Verhuizen-7548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050" y="0"/>
            <a:ext cx="4346575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3513138" y="5969000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/>
              <a:t> </a:t>
            </a:r>
            <a:r>
              <a:rPr lang="nl-NL" sz="2800"/>
              <a:t>verhuizen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plaats</a:t>
            </a:r>
          </a:p>
          <a:p>
            <a:r>
              <a:rPr lang="nl-NL" dirty="0"/>
              <a:t>wegrennen</a:t>
            </a:r>
          </a:p>
          <a:p>
            <a:r>
              <a:rPr lang="nl-NL" dirty="0"/>
              <a:t>hard</a:t>
            </a:r>
          </a:p>
          <a:p>
            <a:r>
              <a:rPr lang="nl-NL" dirty="0"/>
              <a:t>verder</a:t>
            </a:r>
          </a:p>
          <a:p>
            <a:r>
              <a:rPr lang="nl-NL" dirty="0"/>
              <a:t>iemand - niemand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708920"/>
            <a:ext cx="3314129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512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7412" name="Picture 4" descr="i_nieuwsgierig_aagj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5761037" cy="5761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21" name="Text Box 17"/>
          <p:cNvSpPr txBox="1">
            <a:spLocks noChangeArrowheads="1"/>
          </p:cNvSpPr>
          <p:nvPr/>
        </p:nvSpPr>
        <p:spPr bwMode="auto">
          <a:xfrm>
            <a:off x="3543300" y="5969000"/>
            <a:ext cx="25415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nieuwsgierig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8436" name="Picture 5" descr="vasthoud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620000" cy="519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3543300" y="596900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vast</a:t>
            </a:r>
          </a:p>
        </p:txBody>
      </p:sp>
      <p:sp>
        <p:nvSpPr>
          <p:cNvPr id="18438" name="Line 7"/>
          <p:cNvSpPr>
            <a:spLocks noChangeShapeType="1"/>
          </p:cNvSpPr>
          <p:nvPr/>
        </p:nvSpPr>
        <p:spPr bwMode="auto">
          <a:xfrm flipV="1">
            <a:off x="3924300" y="4292600"/>
            <a:ext cx="71438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9460" name="Picture 4" descr="olifant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7129462" cy="535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09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los</a:t>
            </a:r>
          </a:p>
        </p:txBody>
      </p:sp>
      <p:sp>
        <p:nvSpPr>
          <p:cNvPr id="19462" name="Line 6"/>
          <p:cNvSpPr>
            <a:spLocks noChangeShapeType="1"/>
          </p:cNvSpPr>
          <p:nvPr/>
        </p:nvSpPr>
        <p:spPr bwMode="auto">
          <a:xfrm flipH="1" flipV="1">
            <a:off x="3203575" y="3213100"/>
            <a:ext cx="576263" cy="2663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0484" name="Picture 5" descr="Edy_W212_grote_afbeeld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0"/>
            <a:ext cx="465137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2339975" y="5969000"/>
            <a:ext cx="5400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wasmachine is </a:t>
            </a:r>
            <a:r>
              <a:rPr lang="nl-NL" sz="2800" b="1"/>
              <a:t>zwaar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1508" name="Picture 4" descr="tuin-qualy-qualy-zelfwaterende-bloempot-eekhoor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260350"/>
            <a:ext cx="51847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2555875" y="5969000"/>
            <a:ext cx="4248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bloempot is </a:t>
            </a:r>
            <a:r>
              <a:rPr lang="nl-NL" sz="2800" b="1"/>
              <a:t>licht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ik maak het touw vast.</a:t>
            </a:r>
          </a:p>
          <a:p>
            <a:pPr eaLnBrk="1" hangingPunct="1"/>
            <a:endParaRPr lang="nl-NL"/>
          </a:p>
          <a:p>
            <a:pPr eaLnBrk="1" hangingPunct="1">
              <a:buFontTx/>
              <a:buNone/>
            </a:pPr>
            <a:r>
              <a:rPr lang="nl-NL"/>
              <a:t>ik maak het touw los.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2355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bank</a:t>
            </a:r>
          </a:p>
          <a:p>
            <a:pPr eaLnBrk="1" hangingPunct="1">
              <a:buFontTx/>
              <a:buNone/>
            </a:pPr>
            <a:r>
              <a:rPr lang="nl-NL"/>
              <a:t>het fornuis</a:t>
            </a:r>
          </a:p>
          <a:p>
            <a:pPr eaLnBrk="1" hangingPunct="1">
              <a:buFontTx/>
              <a:buNone/>
            </a:pPr>
            <a:r>
              <a:rPr lang="nl-NL"/>
              <a:t>het huis</a:t>
            </a:r>
          </a:p>
          <a:p>
            <a:pPr eaLnBrk="1" hangingPunct="1">
              <a:buFontTx/>
              <a:buNone/>
            </a:pPr>
            <a:r>
              <a:rPr lang="nl-NL"/>
              <a:t>de straat</a:t>
            </a:r>
          </a:p>
          <a:p>
            <a:pPr eaLnBrk="1" hangingPunct="1">
              <a:buFontTx/>
              <a:buNone/>
            </a:pPr>
            <a:r>
              <a:rPr lang="nl-NL"/>
              <a:t>het touw</a:t>
            </a:r>
          </a:p>
          <a:p>
            <a:pPr eaLnBrk="1" hangingPunct="1">
              <a:buFontTx/>
              <a:buNone/>
            </a:pPr>
            <a:r>
              <a:rPr lang="nl-NL"/>
              <a:t>de verhuisdoos</a:t>
            </a:r>
          </a:p>
          <a:p>
            <a:pPr eaLnBrk="1" hangingPunct="1">
              <a:buFontTx/>
              <a:buNone/>
            </a:pPr>
            <a:r>
              <a:rPr lang="nl-NL"/>
              <a:t>de verhuizing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245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bank				de banken</a:t>
            </a:r>
          </a:p>
          <a:p>
            <a:pPr eaLnBrk="1" hangingPunct="1">
              <a:buFontTx/>
              <a:buNone/>
            </a:pPr>
            <a:r>
              <a:rPr lang="nl-NL"/>
              <a:t>het fornuis			de fornuizen</a:t>
            </a:r>
          </a:p>
          <a:p>
            <a:pPr eaLnBrk="1" hangingPunct="1">
              <a:buFontTx/>
              <a:buNone/>
            </a:pPr>
            <a:r>
              <a:rPr lang="nl-NL"/>
              <a:t>het huis				de huizen</a:t>
            </a:r>
          </a:p>
          <a:p>
            <a:pPr eaLnBrk="1" hangingPunct="1">
              <a:buFontTx/>
              <a:buNone/>
            </a:pPr>
            <a:r>
              <a:rPr lang="nl-NL"/>
              <a:t>de straat				de straten</a:t>
            </a:r>
          </a:p>
          <a:p>
            <a:pPr eaLnBrk="1" hangingPunct="1">
              <a:buFontTx/>
              <a:buNone/>
            </a:pPr>
            <a:r>
              <a:rPr lang="nl-NL"/>
              <a:t>het touw				de touwen</a:t>
            </a:r>
          </a:p>
          <a:p>
            <a:pPr eaLnBrk="1" hangingPunct="1">
              <a:buFontTx/>
              <a:buNone/>
            </a:pPr>
            <a:r>
              <a:rPr lang="nl-NL"/>
              <a:t>de verhuisdoos		de verhuisdozen</a:t>
            </a:r>
          </a:p>
          <a:p>
            <a:pPr eaLnBrk="1" hangingPunct="1">
              <a:buFontTx/>
              <a:buNone/>
            </a:pPr>
            <a:r>
              <a:rPr lang="nl-NL"/>
              <a:t>de verhuizing			de verhuizingen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256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het huisnummer</a:t>
            </a:r>
          </a:p>
          <a:p>
            <a:pPr eaLnBrk="1" hangingPunct="1">
              <a:buFontTx/>
              <a:buNone/>
            </a:pPr>
            <a:r>
              <a:rPr lang="nl-NL"/>
              <a:t>de vrachtwagen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266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het huisnummer		de huisnummers</a:t>
            </a:r>
          </a:p>
          <a:p>
            <a:pPr eaLnBrk="1" hangingPunct="1">
              <a:buFontTx/>
              <a:buNone/>
            </a:pPr>
            <a:r>
              <a:rPr lang="nl-NL"/>
              <a:t>de vrachtwagen		de vrachtwagens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11268" name="Picture 4" descr="verhuiz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7536" y="589767"/>
            <a:ext cx="4123288" cy="501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611560" y="5969000"/>
            <a:ext cx="80752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/>
              <a:t>Woord van de dag:         de verhuizing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nl-NL" dirty="0"/>
              <a:t>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65395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5909" y="332656"/>
            <a:ext cx="8229600" cy="562074"/>
          </a:xfrm>
        </p:spPr>
        <p:txBody>
          <a:bodyPr/>
          <a:lstStyle/>
          <a:p>
            <a:r>
              <a:rPr lang="nl-NL" dirty="0"/>
              <a:t>Goede zinnen maken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45909" y="1196752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Wat gaan we doen? Praatkaartjes: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leerkracht schrijft voorwerpen uit de woorden van de dag op kaartjes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2 groepen; iedere leerling krijgt 1 kaartje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De leerling laat het kaartje zien en vertelt over het voorwerp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l-NL" dirty="0"/>
              <a:t>Bijv. de verhuisdoos:</a:t>
            </a:r>
          </a:p>
          <a:p>
            <a:pPr marL="0" indent="0">
              <a:buNone/>
            </a:pPr>
            <a:r>
              <a:rPr lang="nl-NL" dirty="0"/>
              <a:t>  “Je doet er spullen in, je kunt het sjouwen,    </a:t>
            </a:r>
          </a:p>
          <a:p>
            <a:pPr marL="0" indent="0">
              <a:buNone/>
            </a:pPr>
            <a:r>
              <a:rPr lang="nl-NL" dirty="0"/>
              <a:t>  ze zijn groot of klein”</a:t>
            </a:r>
          </a:p>
        </p:txBody>
      </p:sp>
    </p:spTree>
    <p:extLst>
      <p:ext uri="{BB962C8B-B14F-4D97-AF65-F5344CB8AC3E}">
        <p14:creationId xmlns:p14="http://schemas.microsoft.com/office/powerpoint/2010/main" val="5571768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84364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2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88334" y="45811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Herhaal de namen van de hoofdpersonen en wijs aan op de WIE kaart</a:t>
            </a:r>
          </a:p>
        </p:txBody>
      </p:sp>
    </p:spTree>
    <p:extLst>
      <p:ext uri="{BB962C8B-B14F-4D97-AF65-F5344CB8AC3E}">
        <p14:creationId xmlns:p14="http://schemas.microsoft.com/office/powerpoint/2010/main" val="2640883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 verhuizing</a:t>
            </a:r>
          </a:p>
          <a:p>
            <a:r>
              <a:rPr lang="nl-NL" dirty="0"/>
              <a:t>de buren</a:t>
            </a:r>
          </a:p>
          <a:p>
            <a:r>
              <a:rPr lang="nl-NL" dirty="0"/>
              <a:t>het huisnummer</a:t>
            </a:r>
          </a:p>
          <a:p>
            <a:r>
              <a:rPr lang="nl-NL" dirty="0"/>
              <a:t>ophijsen</a:t>
            </a:r>
          </a:p>
          <a:p>
            <a:r>
              <a:rPr lang="nl-NL" dirty="0"/>
              <a:t>sjouwen</a:t>
            </a:r>
          </a:p>
          <a:p>
            <a:r>
              <a:rPr lang="nl-NL" dirty="0"/>
              <a:t>licht – zwaar</a:t>
            </a:r>
          </a:p>
          <a:p>
            <a:r>
              <a:rPr lang="nl-NL" dirty="0"/>
              <a:t>nieuwsgierig</a:t>
            </a:r>
          </a:p>
        </p:txBody>
      </p:sp>
      <p:pic>
        <p:nvPicPr>
          <p:cNvPr id="4" name="Picture 4" descr="verhuiz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348285"/>
            <a:ext cx="3257423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686045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9940" name="Picture 4" descr="afb_Boyke%20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4360862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179512" y="5969000"/>
            <a:ext cx="87129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/>
              <a:t>Woord van de dag:  ramen lappen  / ramen zemen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ee/e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en			een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ben		ben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beek		beek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les		les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leg		leeg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vel	</a:t>
            </a:r>
            <a:r>
              <a:rPr lang="nl-NL" sz="2400"/>
              <a:t>	veel</a:t>
            </a:r>
            <a:endParaRPr lang="nl-NL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peen		pen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beest		best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speel		spel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bek		beek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steel		stel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stek		steek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202632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klankversjes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ik ben net in bed</a:t>
            </a:r>
          </a:p>
          <a:p>
            <a:pPr eaLnBrk="1" hangingPunct="1">
              <a:buFontTx/>
              <a:buNone/>
            </a:pPr>
            <a:r>
              <a:rPr lang="nl-NL"/>
              <a:t>en daar klinkt een trompet</a:t>
            </a:r>
          </a:p>
          <a:p>
            <a:pPr eaLnBrk="1" hangingPunct="1">
              <a:buFontTx/>
              <a:buNone/>
            </a:pPr>
            <a:r>
              <a:rPr lang="nl-NL"/>
              <a:t>tet-te-tet-te-tet!</a:t>
            </a:r>
          </a:p>
          <a:p>
            <a:pPr eaLnBrk="1" hangingPunct="1">
              <a:buFontTx/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16095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Klankversjes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nee, nee, nee</a:t>
            </a:r>
          </a:p>
          <a:p>
            <a:pPr eaLnBrk="1" hangingPunct="1">
              <a:buFontTx/>
              <a:buNone/>
            </a:pPr>
            <a:r>
              <a:rPr lang="nl-NL"/>
              <a:t>ik kan niet komen spelen</a:t>
            </a:r>
          </a:p>
          <a:p>
            <a:pPr eaLnBrk="1" hangingPunct="1">
              <a:buFontTx/>
              <a:buNone/>
            </a:pPr>
            <a:r>
              <a:rPr lang="nl-NL"/>
              <a:t>ik moet naar de wc</a:t>
            </a:r>
          </a:p>
          <a:p>
            <a:pPr eaLnBrk="1" hangingPunct="1">
              <a:buFontTx/>
              <a:buNone/>
            </a:pPr>
            <a:r>
              <a:rPr lang="nl-NL"/>
              <a:t>ojee, ojee, ojee</a:t>
            </a:r>
          </a:p>
          <a:p>
            <a:pPr eaLnBrk="1" hangingPunct="1">
              <a:buFontTx/>
              <a:buNone/>
            </a:pPr>
            <a:r>
              <a:rPr lang="nl-NL"/>
              <a:t>te laat voor de wc!</a:t>
            </a:r>
          </a:p>
        </p:txBody>
      </p:sp>
    </p:spTree>
    <p:extLst>
      <p:ext uri="{BB962C8B-B14F-4D97-AF65-F5344CB8AC3E}">
        <p14:creationId xmlns:p14="http://schemas.microsoft.com/office/powerpoint/2010/main" val="1271760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Klankoefeningen ee/e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Klinken ze hetzelfde?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en			een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ben		ben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beek		beek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les		les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leg		leeg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vel		veel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peen		pen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beest		best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speel		spel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bek		beek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steel		stel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sz="2400" dirty="0"/>
              <a:t>stek		steek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12512567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8676" name="Picture 4" descr="relatiegeschenken-bloom-bloempot-40-c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867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3621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bloempot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29700" name="Picture 4" descr="emmer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55086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26130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emmer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0724" name="Picture 4" descr="gordij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0"/>
            <a:ext cx="3475038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27035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gordijn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1748" name="Picture 4" descr="dubbel%20raamkozij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8172450" cy="613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563938" y="6237288"/>
            <a:ext cx="24479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kozijn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2772" name="Picture 4" descr="2032-o-119575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056437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32607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raam / de ruit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3796" name="Picture 4" descr="811200615521-kunsthar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4665663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ruit</a:t>
            </a:r>
          </a:p>
        </p:txBody>
      </p:sp>
      <p:sp>
        <p:nvSpPr>
          <p:cNvPr id="33798" name="Line 6"/>
          <p:cNvSpPr>
            <a:spLocks noChangeShapeType="1"/>
          </p:cNvSpPr>
          <p:nvPr/>
        </p:nvSpPr>
        <p:spPr bwMode="auto">
          <a:xfrm flipV="1">
            <a:off x="3779838" y="4941888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 flipH="1" flipV="1">
            <a:off x="3302000" y="4973638"/>
            <a:ext cx="358775" cy="1296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4820" name="Picture 4" descr="108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2900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spons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5844" name="Picture 4" descr="ladd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trap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6868" name="Picture 4" descr="80__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2397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trekker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7892" name="Picture 4" descr="a%20ze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451725" cy="558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zeem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klankversjes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ik ben net in bed</a:t>
            </a:r>
          </a:p>
          <a:p>
            <a:pPr eaLnBrk="1" hangingPunct="1">
              <a:buFontTx/>
              <a:buNone/>
            </a:pPr>
            <a:r>
              <a:rPr lang="nl-NL"/>
              <a:t>en daar klinkt een trompet</a:t>
            </a:r>
          </a:p>
          <a:p>
            <a:pPr eaLnBrk="1" hangingPunct="1">
              <a:buFontTx/>
              <a:buNone/>
            </a:pPr>
            <a:r>
              <a:rPr lang="nl-NL"/>
              <a:t>tet-te-tet-te-tet!</a:t>
            </a:r>
          </a:p>
          <a:p>
            <a:pPr eaLnBrk="1" hangingPunct="1">
              <a:buFontTx/>
              <a:buNone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17214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8916" name="Picture 4" descr="slim-intro_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0"/>
            <a:ext cx="468153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2900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opzij schuiven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glazenwasser lapt de ramen!</a:t>
            </a:r>
          </a:p>
          <a:p>
            <a:pPr eaLnBrk="1" hangingPunct="1"/>
            <a:endParaRPr lang="nl-NL"/>
          </a:p>
          <a:p>
            <a:pPr eaLnBrk="1" hangingPunct="1">
              <a:buFontTx/>
              <a:buNone/>
            </a:pPr>
            <a:r>
              <a:rPr lang="nl-NL"/>
              <a:t>de kat krabt de krullen van de trap.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1988" name="Picture 4" descr="sp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0"/>
            <a:ext cx="4124325" cy="537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22526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uitknijpen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3012" name="Picture 4" descr="7307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5653088" cy="565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218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uitwringen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4036" name="Picture 4" descr="v05-de_banken_wegzetten_fs_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0"/>
            <a:ext cx="6432550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8853" name="Text Box 5"/>
          <p:cNvSpPr txBox="1">
            <a:spLocks noChangeArrowheads="1"/>
          </p:cNvSpPr>
          <p:nvPr/>
        </p:nvSpPr>
        <p:spPr bwMode="auto">
          <a:xfrm>
            <a:off x="2843213" y="5969000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wegzetten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5060" name="Picture 4" descr="ramebn_lappen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8" y="0"/>
            <a:ext cx="9144001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schuif het gordijn opzij.</a:t>
            </a:r>
          </a:p>
          <a:p>
            <a:pPr eaLnBrk="1" hangingPunct="1">
              <a:buFontTx/>
              <a:buNone/>
            </a:pPr>
            <a:r>
              <a:rPr lang="nl-NL"/>
              <a:t>zet de bloempot weg.</a:t>
            </a:r>
          </a:p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4710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bloempot</a:t>
            </a:r>
          </a:p>
          <a:p>
            <a:pPr eaLnBrk="1" hangingPunct="1">
              <a:buFontTx/>
              <a:buNone/>
            </a:pPr>
            <a:r>
              <a:rPr lang="nl-NL"/>
              <a:t>het gordijn</a:t>
            </a:r>
          </a:p>
          <a:p>
            <a:pPr eaLnBrk="1" hangingPunct="1">
              <a:buFontTx/>
              <a:buNone/>
            </a:pPr>
            <a:r>
              <a:rPr lang="nl-NL"/>
              <a:t>het kozijn</a:t>
            </a:r>
          </a:p>
          <a:p>
            <a:pPr eaLnBrk="1" hangingPunct="1">
              <a:buFontTx/>
              <a:buNone/>
            </a:pPr>
            <a:r>
              <a:rPr lang="nl-NL"/>
              <a:t>het raam</a:t>
            </a:r>
          </a:p>
          <a:p>
            <a:pPr eaLnBrk="1" hangingPunct="1">
              <a:buFontTx/>
              <a:buNone/>
            </a:pPr>
            <a:r>
              <a:rPr lang="nl-NL"/>
              <a:t>de ruit</a:t>
            </a:r>
          </a:p>
          <a:p>
            <a:pPr eaLnBrk="1" hangingPunct="1">
              <a:buFontTx/>
              <a:buNone/>
            </a:pPr>
            <a:r>
              <a:rPr lang="nl-NL"/>
              <a:t>de spons</a:t>
            </a:r>
          </a:p>
          <a:p>
            <a:pPr eaLnBrk="1" hangingPunct="1">
              <a:buFontTx/>
              <a:buNone/>
            </a:pPr>
            <a:r>
              <a:rPr lang="nl-NL"/>
              <a:t>de trap</a:t>
            </a:r>
          </a:p>
          <a:p>
            <a:pPr eaLnBrk="1" hangingPunct="1">
              <a:buFontTx/>
              <a:buNone/>
            </a:pPr>
            <a:r>
              <a:rPr lang="nl-NL"/>
              <a:t>de zeem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481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bloempot			de bloempotten</a:t>
            </a:r>
          </a:p>
          <a:p>
            <a:pPr eaLnBrk="1" hangingPunct="1">
              <a:buFontTx/>
              <a:buNone/>
            </a:pPr>
            <a:r>
              <a:rPr lang="nl-NL"/>
              <a:t>het gordijn			de gordijnen</a:t>
            </a:r>
          </a:p>
          <a:p>
            <a:pPr eaLnBrk="1" hangingPunct="1">
              <a:buFontTx/>
              <a:buNone/>
            </a:pPr>
            <a:r>
              <a:rPr lang="nl-NL"/>
              <a:t>het kozijn				de kozijnen</a:t>
            </a:r>
          </a:p>
          <a:p>
            <a:pPr eaLnBrk="1" hangingPunct="1">
              <a:buFontTx/>
              <a:buNone/>
            </a:pPr>
            <a:r>
              <a:rPr lang="nl-NL"/>
              <a:t>het raam				de ramen</a:t>
            </a:r>
          </a:p>
          <a:p>
            <a:pPr eaLnBrk="1" hangingPunct="1">
              <a:buFontTx/>
              <a:buNone/>
            </a:pPr>
            <a:r>
              <a:rPr lang="nl-NL"/>
              <a:t>de ruit				de ruiten</a:t>
            </a:r>
          </a:p>
          <a:p>
            <a:pPr eaLnBrk="1" hangingPunct="1">
              <a:buFontTx/>
              <a:buNone/>
            </a:pPr>
            <a:r>
              <a:rPr lang="nl-NL"/>
              <a:t>de spons				de sponzen</a:t>
            </a:r>
          </a:p>
          <a:p>
            <a:pPr eaLnBrk="1" hangingPunct="1">
              <a:buFontTx/>
              <a:buNone/>
            </a:pPr>
            <a:r>
              <a:rPr lang="nl-NL"/>
              <a:t>de trap				de trappen	</a:t>
            </a:r>
          </a:p>
          <a:p>
            <a:pPr eaLnBrk="1" hangingPunct="1">
              <a:buFontTx/>
              <a:buNone/>
            </a:pPr>
            <a:r>
              <a:rPr lang="nl-NL"/>
              <a:t>de zeem				de zemen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4915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emmer</a:t>
            </a:r>
          </a:p>
          <a:p>
            <a:pPr eaLnBrk="1" hangingPunct="1">
              <a:buFontTx/>
              <a:buNone/>
            </a:pPr>
            <a:r>
              <a:rPr lang="nl-NL"/>
              <a:t>de trekker</a:t>
            </a:r>
          </a:p>
          <a:p>
            <a:pPr eaLnBrk="1" hangingPunct="1">
              <a:buFontTx/>
              <a:buNone/>
            </a:pPr>
            <a:r>
              <a:rPr lang="nl-NL"/>
              <a:t>de wisser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Klankversjes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nee, nee, nee</a:t>
            </a:r>
          </a:p>
          <a:p>
            <a:pPr eaLnBrk="1" hangingPunct="1">
              <a:buFontTx/>
              <a:buNone/>
            </a:pPr>
            <a:r>
              <a:rPr lang="nl-NL"/>
              <a:t>ik kan niet komen spelen</a:t>
            </a:r>
          </a:p>
          <a:p>
            <a:pPr eaLnBrk="1" hangingPunct="1">
              <a:buFontTx/>
              <a:buNone/>
            </a:pPr>
            <a:r>
              <a:rPr lang="nl-NL"/>
              <a:t>ik moet naar de wc</a:t>
            </a:r>
          </a:p>
          <a:p>
            <a:pPr eaLnBrk="1" hangingPunct="1">
              <a:buFontTx/>
              <a:buNone/>
            </a:pPr>
            <a:r>
              <a:rPr lang="nl-NL"/>
              <a:t>ojee, ojee, ojee</a:t>
            </a:r>
          </a:p>
          <a:p>
            <a:pPr eaLnBrk="1" hangingPunct="1">
              <a:buFontTx/>
              <a:buNone/>
            </a:pPr>
            <a:r>
              <a:rPr lang="nl-NL"/>
              <a:t>te laat voor de wc!</a:t>
            </a:r>
          </a:p>
        </p:txBody>
      </p:sp>
    </p:spTree>
    <p:extLst>
      <p:ext uri="{BB962C8B-B14F-4D97-AF65-F5344CB8AC3E}">
        <p14:creationId xmlns:p14="http://schemas.microsoft.com/office/powerpoint/2010/main" val="189117755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501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emmer			de emmers</a:t>
            </a:r>
          </a:p>
          <a:p>
            <a:pPr eaLnBrk="1" hangingPunct="1">
              <a:buFontTx/>
              <a:buNone/>
            </a:pPr>
            <a:r>
              <a:rPr lang="nl-NL"/>
              <a:t>de trekker			de trekkers</a:t>
            </a:r>
          </a:p>
          <a:p>
            <a:pPr eaLnBrk="1" hangingPunct="1">
              <a:buFontTx/>
              <a:buNone/>
            </a:pPr>
            <a:r>
              <a:rPr lang="nl-NL"/>
              <a:t>de wisser			de wissers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994122"/>
          </a:xfrm>
        </p:spPr>
        <p:txBody>
          <a:bodyPr/>
          <a:lstStyle/>
          <a:p>
            <a:r>
              <a:rPr lang="nl-NL" sz="3600" dirty="0"/>
              <a:t>Verkleinwoorden/</a:t>
            </a:r>
            <a:br>
              <a:rPr lang="nl-NL" sz="3600" dirty="0"/>
            </a:br>
            <a:r>
              <a:rPr lang="nl-NL" sz="3600" dirty="0"/>
              <a:t>enkelvoud meervoud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pPr marL="0" indent="0">
              <a:buNone/>
            </a:pPr>
            <a:r>
              <a:rPr lang="nl-NL" u="sng" dirty="0"/>
              <a:t>Wat gaan we doen? Tweetalcoach</a:t>
            </a:r>
          </a:p>
          <a:p>
            <a:r>
              <a:rPr lang="nl-NL" dirty="0"/>
              <a:t>Werkblad met zinnen over ramen zemen</a:t>
            </a:r>
          </a:p>
          <a:p>
            <a:r>
              <a:rPr lang="nl-NL" dirty="0"/>
              <a:t>Ene leerling leest de zin voor de ander maakt er meervoud van, let op het lidwoord! (en indien mogelijk ook verkleinwoorden)</a:t>
            </a:r>
          </a:p>
          <a:p>
            <a:r>
              <a:rPr lang="nl-NL" dirty="0" err="1"/>
              <a:t>Bijv</a:t>
            </a:r>
            <a:r>
              <a:rPr lang="nl-NL" dirty="0"/>
              <a:t>: Het meisje zeemt het raam</a:t>
            </a:r>
          </a:p>
          <a:p>
            <a:pPr marL="0" indent="0">
              <a:buNone/>
            </a:pPr>
            <a:r>
              <a:rPr lang="nl-NL" dirty="0"/>
              <a:t>	   </a:t>
            </a:r>
            <a:r>
              <a:rPr lang="nl-NL" u="sng" dirty="0"/>
              <a:t>De meisjes </a:t>
            </a:r>
            <a:r>
              <a:rPr lang="nl-NL" dirty="0"/>
              <a:t>zemen </a:t>
            </a:r>
            <a:r>
              <a:rPr lang="nl-NL" u="sng" dirty="0"/>
              <a:t>de raampjes</a:t>
            </a:r>
          </a:p>
        </p:txBody>
      </p:sp>
    </p:spTree>
    <p:extLst>
      <p:ext uri="{BB962C8B-B14F-4D97-AF65-F5344CB8AC3E}">
        <p14:creationId xmlns:p14="http://schemas.microsoft.com/office/powerpoint/2010/main" val="20189476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93277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3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ramen zemen</a:t>
            </a:r>
          </a:p>
          <a:p>
            <a:r>
              <a:rPr lang="nl-NL" dirty="0"/>
              <a:t>de emmer</a:t>
            </a:r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gordijn</a:t>
            </a:r>
          </a:p>
          <a:p>
            <a:r>
              <a:rPr lang="nl-NL" dirty="0"/>
              <a:t>de spons</a:t>
            </a:r>
          </a:p>
          <a:p>
            <a:r>
              <a:rPr lang="nl-NL" dirty="0"/>
              <a:t>uitwringen</a:t>
            </a:r>
          </a:p>
        </p:txBody>
      </p:sp>
      <p:pic>
        <p:nvPicPr>
          <p:cNvPr id="4" name="Picture 4" descr="afb_Boyke%20(3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663806"/>
            <a:ext cx="2622651" cy="3491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6565466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3252" name="Picture 4" descr="slaapkame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763270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83568" y="5969000"/>
            <a:ext cx="80032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sz="2800" dirty="0"/>
              <a:t>Woord van de dag:          de slaapkamer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2228" name="Picture 4" descr="2%20bed%20en%20slaapsyste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0"/>
            <a:ext cx="8316913" cy="561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21812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bed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4276" name="Picture 4" descr="deken_w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7019925" cy="52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2843213" y="5969000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deken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5300" name="Picture 4" descr="gordijn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213" y="0"/>
            <a:ext cx="308292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2843213" y="5969000"/>
            <a:ext cx="51133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gordijn – de gordijnen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52413" y="1484313"/>
            <a:ext cx="8229601" cy="4525962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6324" name="Picture 4" descr="hoeslaken-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0"/>
            <a:ext cx="5003800" cy="500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843213" y="5969000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hoeslaken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1196975"/>
            <a:ext cx="6400800" cy="4464050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3075" name="Picture 4" descr="b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2788"/>
            <a:ext cx="91440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563938" y="5969000"/>
            <a:ext cx="1604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7348" name="Picture 4" descr="allergievrij_beddengoed_huisstofmijt_werende_kussens_polydaun_polydaun_sanel_kuss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0"/>
            <a:ext cx="5508625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843213" y="5969000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 </a:t>
            </a:r>
            <a:r>
              <a:rPr lang="nl-NL" sz="2800"/>
              <a:t>kussen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973138" y="1628775"/>
            <a:ext cx="8229601" cy="4525963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8372" name="Picture 4" descr="Kussenrv%5B1%5D_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613" y="0"/>
            <a:ext cx="52197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2843213" y="5969000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kussensloop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9396" name="Picture 4" descr="laken%20vilten%20bloem%20l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0"/>
            <a:ext cx="70929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2843213" y="5969000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laken</a:t>
            </a:r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 flipV="1">
            <a:off x="3563938" y="2276475"/>
            <a:ext cx="2592387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0420" name="Picture 4" descr="Matras_Manhatt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450" y="0"/>
            <a:ext cx="6940550" cy="520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2843213" y="5969000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matras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1444" name="Picture 4" descr="wekk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0"/>
            <a:ext cx="4075112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843213" y="5969000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wekker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2468" name="Picture 4" descr="slap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367338" cy="580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2843213" y="5969000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slapen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3492" name="Picture 4" descr="opstaan-t121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0"/>
            <a:ext cx="7092950" cy="502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2843213" y="5969000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opstaan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4516" name="Picture 4" descr="550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9" name="Text Box 21"/>
          <p:cNvSpPr txBox="1">
            <a:spLocks noChangeArrowheads="1"/>
          </p:cNvSpPr>
          <p:nvPr/>
        </p:nvSpPr>
        <p:spPr bwMode="auto">
          <a:xfrm>
            <a:off x="2843213" y="5969000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donker - licht</a:t>
            </a:r>
          </a:p>
        </p:txBody>
      </p:sp>
      <p:sp>
        <p:nvSpPr>
          <p:cNvPr id="64518" name="Line 22"/>
          <p:cNvSpPr>
            <a:spLocks noChangeShapeType="1"/>
          </p:cNvSpPr>
          <p:nvPr/>
        </p:nvSpPr>
        <p:spPr bwMode="auto">
          <a:xfrm flipH="1" flipV="1">
            <a:off x="1979613" y="981075"/>
            <a:ext cx="1152525" cy="5111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  <p:sp>
        <p:nvSpPr>
          <p:cNvPr id="64519" name="Line 23"/>
          <p:cNvSpPr>
            <a:spLocks noChangeShapeType="1"/>
          </p:cNvSpPr>
          <p:nvPr/>
        </p:nvSpPr>
        <p:spPr bwMode="auto">
          <a:xfrm flipH="1" flipV="1">
            <a:off x="4284663" y="2276475"/>
            <a:ext cx="214312" cy="381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9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5540" name="Picture 4" descr="vro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0"/>
            <a:ext cx="795655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663575" y="658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nl-NL"/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843213" y="5969000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vroeg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6564" name="Picture 4" descr="schotland033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0"/>
            <a:ext cx="7524750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3059113" y="5969000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laat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4100" name="Picture 4" descr="1993706070_1999999591_bur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9144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3563938" y="6308725"/>
            <a:ext cx="1604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buren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7588" name="Picture 4" descr="ruik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0"/>
            <a:ext cx="5761038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916238" y="5969000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ruiken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8612" name="Picture 4" descr="voel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0"/>
            <a:ext cx="6443663" cy="572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843213" y="5969000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voelen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69636" name="Picture 4" descr="zach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-171450"/>
            <a:ext cx="6013450" cy="601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2843213" y="5969000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zacht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1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0660" name="Picture 4" descr="1DJKJCAZRPQFVCAHLO270CA153CRVCAT0BGD8CAOAZXKFCAPZ1LJMCAQ2VVZOCA0HXEUBCA2NUZSBCAE0K2IPCAWUC18FCA07EQ1NCAIMI90BCAGZF3UFCAJCYTPUCACOL7BBCACOJYXSCAPC0RPLCAG1CP6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975" y="260350"/>
            <a:ext cx="5040313" cy="477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2627313" y="5905500"/>
            <a:ext cx="5400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uur   = 60 minuten in één uur</a:t>
            </a:r>
          </a:p>
        </p:txBody>
      </p:sp>
      <p:sp>
        <p:nvSpPr>
          <p:cNvPr id="70662" name="Line 7"/>
          <p:cNvSpPr>
            <a:spLocks noChangeShapeType="1"/>
          </p:cNvSpPr>
          <p:nvPr/>
        </p:nvSpPr>
        <p:spPr bwMode="auto">
          <a:xfrm flipV="1">
            <a:off x="3276600" y="1412875"/>
            <a:ext cx="1439863" cy="4679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2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1684" name="Picture 4" descr="4OYPRCA6NT4HNCABK1E3DCABL4OXUCAP7EMY9CAKPX93YCA88MAGTCA72EFEVCAQ6I4ZVCA2LLP7NCAAZQKAECA2HAE4RCARNNYAHCA840P33CARGDK4ZCALOK2DTCAG3POVVCA2MEMIUCA359C1ECAHXEG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0"/>
            <a:ext cx="5543550" cy="544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1835150" y="5969000"/>
            <a:ext cx="475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kwartier  = 15 minuten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2707" name="Picture 4" descr="wekke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71775" y="0"/>
            <a:ext cx="3479800" cy="4525963"/>
          </a:xfrm>
          <a:noFill/>
        </p:spPr>
      </p:pic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2843213" y="5969000"/>
            <a:ext cx="37449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minuut</a:t>
            </a:r>
          </a:p>
        </p:txBody>
      </p:sp>
      <p:sp>
        <p:nvSpPr>
          <p:cNvPr id="72709" name="Line 6"/>
          <p:cNvSpPr>
            <a:spLocks noChangeShapeType="1"/>
          </p:cNvSpPr>
          <p:nvPr/>
        </p:nvSpPr>
        <p:spPr bwMode="auto">
          <a:xfrm flipV="1">
            <a:off x="3563938" y="2492375"/>
            <a:ext cx="1512887" cy="3384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3731" name="Picture 4" descr="wekker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00338" y="0"/>
            <a:ext cx="3479800" cy="4525963"/>
          </a:xfrm>
          <a:noFill/>
        </p:spPr>
      </p:pic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900113" y="5969000"/>
            <a:ext cx="79930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seconde  =  60 seconden in één minuut</a:t>
            </a:r>
          </a:p>
        </p:txBody>
      </p:sp>
      <p:sp>
        <p:nvSpPr>
          <p:cNvPr id="73733" name="Line 6"/>
          <p:cNvSpPr>
            <a:spLocks noChangeShapeType="1"/>
          </p:cNvSpPr>
          <p:nvPr/>
        </p:nvSpPr>
        <p:spPr bwMode="auto">
          <a:xfrm flipV="1">
            <a:off x="3132138" y="2924175"/>
            <a:ext cx="792162" cy="3241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7475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het bed</a:t>
            </a:r>
          </a:p>
          <a:p>
            <a:pPr eaLnBrk="1" hangingPunct="1">
              <a:buFontTx/>
              <a:buNone/>
            </a:pPr>
            <a:r>
              <a:rPr lang="nl-NL"/>
              <a:t>het gordijn</a:t>
            </a:r>
          </a:p>
          <a:p>
            <a:pPr eaLnBrk="1" hangingPunct="1">
              <a:buFontTx/>
              <a:buNone/>
            </a:pPr>
            <a:r>
              <a:rPr lang="nl-NL"/>
              <a:t>de/het kussensloop</a:t>
            </a:r>
          </a:p>
          <a:p>
            <a:pPr eaLnBrk="1" hangingPunct="1">
              <a:buFontTx/>
              <a:buNone/>
            </a:pPr>
            <a:r>
              <a:rPr lang="nl-NL"/>
              <a:t>de/het matras</a:t>
            </a:r>
          </a:p>
          <a:p>
            <a:pPr eaLnBrk="1" hangingPunct="1">
              <a:buFontTx/>
              <a:buNone/>
            </a:pPr>
            <a:r>
              <a:rPr lang="nl-NL"/>
              <a:t>de minuut</a:t>
            </a:r>
          </a:p>
          <a:p>
            <a:pPr eaLnBrk="1" hangingPunct="1">
              <a:buFontTx/>
              <a:buNone/>
            </a:pPr>
            <a:r>
              <a:rPr lang="nl-NL"/>
              <a:t>het uur</a:t>
            </a:r>
          </a:p>
          <a:p>
            <a:pPr eaLnBrk="1" hangingPunct="1"/>
            <a:endParaRPr lang="nl-NL"/>
          </a:p>
          <a:p>
            <a:pPr eaLnBrk="1" hangingPunct="1"/>
            <a:endParaRPr lang="nl-NL"/>
          </a:p>
          <a:p>
            <a:pPr eaLnBrk="1" hangingPunct="1"/>
            <a:endParaRPr lang="nl-NL"/>
          </a:p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7577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het bed				de bedden</a:t>
            </a:r>
          </a:p>
          <a:p>
            <a:pPr eaLnBrk="1" hangingPunct="1">
              <a:buFontTx/>
              <a:buNone/>
            </a:pPr>
            <a:r>
              <a:rPr lang="nl-NL"/>
              <a:t>het gordijn			de gordijnen</a:t>
            </a:r>
          </a:p>
          <a:p>
            <a:pPr eaLnBrk="1" hangingPunct="1">
              <a:buFontTx/>
              <a:buNone/>
            </a:pPr>
            <a:r>
              <a:rPr lang="nl-NL"/>
              <a:t>de/het kussensloop		de kussenslopen</a:t>
            </a:r>
          </a:p>
          <a:p>
            <a:pPr eaLnBrk="1" hangingPunct="1">
              <a:buFontTx/>
              <a:buNone/>
            </a:pPr>
            <a:r>
              <a:rPr lang="nl-NL"/>
              <a:t>de/het matras			de matrassen</a:t>
            </a:r>
          </a:p>
          <a:p>
            <a:pPr eaLnBrk="1" hangingPunct="1">
              <a:buFontTx/>
              <a:buNone/>
            </a:pPr>
            <a:r>
              <a:rPr lang="nl-NL"/>
              <a:t>de minuut				de minuten</a:t>
            </a:r>
          </a:p>
          <a:p>
            <a:pPr eaLnBrk="1" hangingPunct="1">
              <a:buFontTx/>
              <a:buNone/>
            </a:pPr>
            <a:r>
              <a:rPr lang="nl-NL"/>
              <a:t>het uur				de uren</a:t>
            </a:r>
          </a:p>
          <a:p>
            <a:pPr eaLnBrk="1" hangingPunct="1"/>
            <a:endParaRPr lang="nl-NL"/>
          </a:p>
          <a:p>
            <a:pPr eaLnBrk="1" hangingPunct="1"/>
            <a:endParaRPr lang="nl-NL"/>
          </a:p>
          <a:p>
            <a:pPr eaLnBrk="1" hangingPunct="1"/>
            <a:endParaRPr lang="nl-NL"/>
          </a:p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7680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deken</a:t>
            </a:r>
          </a:p>
          <a:p>
            <a:pPr eaLnBrk="1" hangingPunct="1">
              <a:buFontTx/>
              <a:buNone/>
            </a:pPr>
            <a:r>
              <a:rPr lang="nl-NL"/>
              <a:t>het hoeslaken</a:t>
            </a:r>
          </a:p>
          <a:p>
            <a:pPr eaLnBrk="1" hangingPunct="1">
              <a:buFontTx/>
              <a:buNone/>
            </a:pPr>
            <a:r>
              <a:rPr lang="nl-NL"/>
              <a:t>het kussen</a:t>
            </a:r>
          </a:p>
          <a:p>
            <a:pPr eaLnBrk="1" hangingPunct="1">
              <a:buFontTx/>
              <a:buNone/>
            </a:pPr>
            <a:r>
              <a:rPr lang="nl-NL"/>
              <a:t>het laken</a:t>
            </a:r>
          </a:p>
          <a:p>
            <a:pPr eaLnBrk="1" hangingPunct="1">
              <a:buFontTx/>
              <a:buNone/>
            </a:pPr>
            <a:r>
              <a:rPr lang="nl-NL"/>
              <a:t>de seconde</a:t>
            </a:r>
          </a:p>
          <a:p>
            <a:pPr eaLnBrk="1" hangingPunct="1">
              <a:buFontTx/>
              <a:buNone/>
            </a:pPr>
            <a:r>
              <a:rPr lang="nl-NL"/>
              <a:t>de slaapkamer</a:t>
            </a:r>
          </a:p>
          <a:p>
            <a:pPr eaLnBrk="1" hangingPunct="1">
              <a:buFontTx/>
              <a:buNone/>
            </a:pPr>
            <a:r>
              <a:rPr lang="nl-NL"/>
              <a:t>de wekker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5124" name="Picture 4" descr="SNL91MFX6_fornuis_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5322888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3132138" y="5969000"/>
            <a:ext cx="23764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fornuis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9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meervoud</a:t>
            </a:r>
          </a:p>
        </p:txBody>
      </p:sp>
      <p:sp>
        <p:nvSpPr>
          <p:cNvPr id="77827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nl-NL"/>
              <a:t>de deken			de dekens</a:t>
            </a:r>
          </a:p>
          <a:p>
            <a:pPr eaLnBrk="1" hangingPunct="1">
              <a:buFontTx/>
              <a:buNone/>
            </a:pPr>
            <a:r>
              <a:rPr lang="nl-NL"/>
              <a:t>het hoeslaken		de hoeslakens</a:t>
            </a:r>
          </a:p>
          <a:p>
            <a:pPr eaLnBrk="1" hangingPunct="1">
              <a:buFontTx/>
              <a:buNone/>
            </a:pPr>
            <a:r>
              <a:rPr lang="nl-NL"/>
              <a:t>het kussen		de kussens</a:t>
            </a:r>
          </a:p>
          <a:p>
            <a:pPr eaLnBrk="1" hangingPunct="1">
              <a:buFontTx/>
              <a:buNone/>
            </a:pPr>
            <a:r>
              <a:rPr lang="nl-NL"/>
              <a:t>het laken			de lakens</a:t>
            </a:r>
          </a:p>
          <a:p>
            <a:pPr eaLnBrk="1" hangingPunct="1">
              <a:buFontTx/>
              <a:buNone/>
            </a:pPr>
            <a:r>
              <a:rPr lang="nl-NL"/>
              <a:t>de seconde		de secondes</a:t>
            </a:r>
          </a:p>
          <a:p>
            <a:pPr eaLnBrk="1" hangingPunct="1">
              <a:buFontTx/>
              <a:buNone/>
            </a:pPr>
            <a:r>
              <a:rPr lang="nl-NL"/>
              <a:t>de slaapkamer		de slaapkamers</a:t>
            </a:r>
          </a:p>
          <a:p>
            <a:pPr eaLnBrk="1" hangingPunct="1">
              <a:buFontTx/>
              <a:buNone/>
            </a:pPr>
            <a:r>
              <a:rPr lang="nl-NL"/>
              <a:t>de wekker		de wekkers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1052736"/>
            <a:ext cx="8229600" cy="1143000"/>
          </a:xfrm>
        </p:spPr>
        <p:txBody>
          <a:bodyPr/>
          <a:lstStyle/>
          <a:p>
            <a:r>
              <a:rPr lang="nl-NL" dirty="0"/>
              <a:t> </a:t>
            </a:r>
            <a:br>
              <a:rPr lang="nl-NL" dirty="0"/>
            </a:b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900646" y="3717032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Rechthoek 4"/>
          <p:cNvSpPr/>
          <p:nvPr/>
        </p:nvSpPr>
        <p:spPr>
          <a:xfrm>
            <a:off x="2660261" y="3717032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4430272" y="3717032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6200283" y="3726035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510659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Goede zinnen/</a:t>
            </a:r>
            <a:br>
              <a:rPr lang="nl-NL" sz="3600" dirty="0"/>
            </a:br>
            <a:r>
              <a:rPr lang="nl-NL" sz="3600" dirty="0"/>
              <a:t>enkelvoud meervoud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u="sng" dirty="0"/>
              <a:t>Wat gaan we doen? Tafelrondje:</a:t>
            </a:r>
          </a:p>
          <a:p>
            <a:r>
              <a:rPr lang="nl-NL" dirty="0"/>
              <a:t>Rode/bruine/gele stroken uitdelen</a:t>
            </a:r>
          </a:p>
          <a:p>
            <a:r>
              <a:rPr lang="nl-NL" dirty="0"/>
              <a:t>De leerling schrijft wie/doet/wat op de juiste kleur stroken</a:t>
            </a:r>
          </a:p>
          <a:p>
            <a:r>
              <a:rPr lang="nl-NL" dirty="0"/>
              <a:t>Bijv.de meisjes/rennen/naar school</a:t>
            </a:r>
          </a:p>
          <a:p>
            <a:r>
              <a:rPr lang="nl-NL" dirty="0"/>
              <a:t>Om de beurt legt een leerling een strook neer tot de zin compleet is</a:t>
            </a:r>
          </a:p>
          <a:p>
            <a:r>
              <a:rPr lang="nl-NL" dirty="0"/>
              <a:t>Kan ook een ‘gekke’ zin zijn! </a:t>
            </a:r>
            <a:r>
              <a:rPr lang="nl-NL" dirty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r>
              <a:rPr lang="nl-NL" dirty="0">
                <a:sym typeface="Wingdings" panose="05000000000000000000" pitchFamily="2" charset="2"/>
              </a:rPr>
              <a:t>   (Bij jonge </a:t>
            </a:r>
            <a:r>
              <a:rPr lang="nl-NL" dirty="0" err="1">
                <a:sym typeface="Wingdings" panose="05000000000000000000" pitchFamily="2" charset="2"/>
              </a:rPr>
              <a:t>llngn</a:t>
            </a:r>
            <a:r>
              <a:rPr lang="nl-NL" dirty="0">
                <a:sym typeface="Wingdings" panose="05000000000000000000" pitchFamily="2" charset="2"/>
              </a:rPr>
              <a:t> alleen mondeling doen)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3724630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hebben wij geleerd?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Ovale toelichting 3"/>
          <p:cNvSpPr/>
          <p:nvPr/>
        </p:nvSpPr>
        <p:spPr>
          <a:xfrm>
            <a:off x="4572000" y="2204864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le toelichting 4"/>
          <p:cNvSpPr/>
          <p:nvPr/>
        </p:nvSpPr>
        <p:spPr>
          <a:xfrm>
            <a:off x="611560" y="2420888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Ovale toelichting 5"/>
          <p:cNvSpPr/>
          <p:nvPr/>
        </p:nvSpPr>
        <p:spPr>
          <a:xfrm>
            <a:off x="2915816" y="4310342"/>
            <a:ext cx="2952328" cy="1728192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603230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/>
              <a:t>Dag 4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9208" y="260648"/>
            <a:ext cx="8229600" cy="1143000"/>
          </a:xfrm>
        </p:spPr>
        <p:txBody>
          <a:bodyPr/>
          <a:lstStyle/>
          <a:p>
            <a:r>
              <a:rPr lang="nl-NL" dirty="0"/>
              <a:t> weet je nog?</a:t>
            </a:r>
            <a:br>
              <a:rPr lang="nl-NL" dirty="0"/>
            </a:br>
            <a:r>
              <a:rPr lang="nl-NL" dirty="0"/>
              <a:t>Het verhaal</a:t>
            </a:r>
          </a:p>
        </p:txBody>
      </p:sp>
      <p:sp>
        <p:nvSpPr>
          <p:cNvPr id="4" name="Rechthoek 3"/>
          <p:cNvSpPr/>
          <p:nvPr/>
        </p:nvSpPr>
        <p:spPr>
          <a:xfrm>
            <a:off x="1168357" y="1772816"/>
            <a:ext cx="1440160" cy="2592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Wie?</a:t>
            </a:r>
          </a:p>
        </p:txBody>
      </p:sp>
      <p:sp>
        <p:nvSpPr>
          <p:cNvPr id="5" name="Rechthoek 4"/>
          <p:cNvSpPr/>
          <p:nvPr/>
        </p:nvSpPr>
        <p:spPr>
          <a:xfrm>
            <a:off x="2946005" y="1772816"/>
            <a:ext cx="1440160" cy="259228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doet?</a:t>
            </a:r>
          </a:p>
        </p:txBody>
      </p:sp>
      <p:sp>
        <p:nvSpPr>
          <p:cNvPr id="6" name="Rechthoek 5"/>
          <p:cNvSpPr/>
          <p:nvPr/>
        </p:nvSpPr>
        <p:spPr>
          <a:xfrm>
            <a:off x="4731153" y="1772816"/>
            <a:ext cx="1440160" cy="2592288"/>
          </a:xfrm>
          <a:prstGeom prst="rect">
            <a:avLst/>
          </a:prstGeom>
          <a:solidFill>
            <a:srgbClr val="9933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wat?</a:t>
            </a:r>
          </a:p>
        </p:txBody>
      </p:sp>
      <p:sp>
        <p:nvSpPr>
          <p:cNvPr id="7" name="Rechthoek 6"/>
          <p:cNvSpPr/>
          <p:nvPr/>
        </p:nvSpPr>
        <p:spPr>
          <a:xfrm>
            <a:off x="6540862" y="1772816"/>
            <a:ext cx="1440160" cy="259228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waar?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1788334" y="4581128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Herhaal de namen van de hoofdpersonen en wijs aan op de WIE kaart</a:t>
            </a:r>
          </a:p>
        </p:txBody>
      </p:sp>
    </p:spTree>
    <p:extLst>
      <p:ext uri="{BB962C8B-B14F-4D97-AF65-F5344CB8AC3E}">
        <p14:creationId xmlns:p14="http://schemas.microsoft.com/office/powerpoint/2010/main" val="394571756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Weet je nog?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bed</a:t>
            </a:r>
          </a:p>
          <a:p>
            <a:r>
              <a:rPr lang="nl-NL" dirty="0"/>
              <a:t>de deken</a:t>
            </a:r>
          </a:p>
          <a:p>
            <a:r>
              <a:rPr lang="nl-NL" dirty="0">
                <a:solidFill>
                  <a:srgbClr val="FF0000"/>
                </a:solidFill>
              </a:rPr>
              <a:t>het </a:t>
            </a:r>
            <a:r>
              <a:rPr lang="nl-NL" dirty="0"/>
              <a:t>hoeslaken</a:t>
            </a:r>
          </a:p>
          <a:p>
            <a:r>
              <a:rPr lang="nl-NL" dirty="0">
                <a:solidFill>
                  <a:srgbClr val="FF0000"/>
                </a:solidFill>
              </a:rPr>
              <a:t>het</a:t>
            </a:r>
            <a:r>
              <a:rPr lang="nl-NL" dirty="0"/>
              <a:t> kussen</a:t>
            </a:r>
          </a:p>
          <a:p>
            <a:r>
              <a:rPr lang="nl-NL" dirty="0"/>
              <a:t>de kussensloop</a:t>
            </a:r>
          </a:p>
          <a:p>
            <a:r>
              <a:rPr lang="nl-NL" dirty="0"/>
              <a:t>de wekker</a:t>
            </a:r>
          </a:p>
          <a:p>
            <a:r>
              <a:rPr lang="nl-NL" dirty="0"/>
              <a:t>opstaan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Picture 4" descr="slaapkamer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76872"/>
            <a:ext cx="3953981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20807043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79876" name="Picture 4" descr="afspraa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0"/>
            <a:ext cx="5567363" cy="55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987675" y="5969000"/>
            <a:ext cx="41973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afspraak - afspreken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1196975"/>
            <a:ext cx="6400800" cy="4464050"/>
          </a:xfrm>
        </p:spPr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0899" name="Picture 3" descr="b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2788"/>
            <a:ext cx="9144000" cy="503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3543300" y="5969000"/>
            <a:ext cx="16049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/>
              <a:t>de bank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nl-NL"/>
          </a:p>
        </p:txBody>
      </p:sp>
      <p:pic>
        <p:nvPicPr>
          <p:cNvPr id="81924" name="Picture 4" descr="SNL91MFX6_fornuis_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0"/>
            <a:ext cx="5322888" cy="587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3543300" y="5969000"/>
            <a:ext cx="33321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l-NL" sz="2800">
                <a:solidFill>
                  <a:srgbClr val="FF0000"/>
                </a:solidFill>
              </a:rPr>
              <a:t>het</a:t>
            </a:r>
            <a:r>
              <a:rPr lang="nl-NL" sz="2800"/>
              <a:t> fornuis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/>
    </p:bldLst>
  </p:timing>
</p:sld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8005</TotalTime>
  <Words>991</Words>
  <Application>Microsoft Office PowerPoint</Application>
  <PresentationFormat>Diavoorstelling (4:3)</PresentationFormat>
  <Paragraphs>393</Paragraphs>
  <Slides>139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139</vt:i4>
      </vt:variant>
    </vt:vector>
  </HeadingPairs>
  <TitlesOfParts>
    <vt:vector size="143" baseType="lpstr">
      <vt:lpstr>Arial</vt:lpstr>
      <vt:lpstr>Calibri</vt:lpstr>
      <vt:lpstr>Wingdings</vt:lpstr>
      <vt:lpstr>Standaardontwerp</vt:lpstr>
      <vt:lpstr>Mondeling  Nederlands</vt:lpstr>
      <vt:lpstr>Weet je nog?</vt:lpstr>
      <vt:lpstr>PowerPoint-presentatie</vt:lpstr>
      <vt:lpstr>Klankoefeningen ee/e</vt:lpstr>
      <vt:lpstr>klankversjes</vt:lpstr>
      <vt:lpstr>Klankversjes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   Het verhaal</vt:lpstr>
      <vt:lpstr>Goede zinnen maken</vt:lpstr>
      <vt:lpstr>Wat hebben wij geleerd?</vt:lpstr>
      <vt:lpstr>Dag 2</vt:lpstr>
      <vt:lpstr> weet je nog? Het verhaal</vt:lpstr>
      <vt:lpstr>Weet je nog?</vt:lpstr>
      <vt:lpstr>PowerPoint-presentatie</vt:lpstr>
      <vt:lpstr>Klankoefeningen ee/e</vt:lpstr>
      <vt:lpstr>klankversjes</vt:lpstr>
      <vt:lpstr>Klankversjes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Verkleinwoorden/ enkelvoud meervoud</vt:lpstr>
      <vt:lpstr>Wat hebben wij geleerd?</vt:lpstr>
      <vt:lpstr>Dag 3</vt:lpstr>
      <vt:lpstr>Weet je nog?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   Het verhaal</vt:lpstr>
      <vt:lpstr>Goede zinnen/ enkelvoud meervoud</vt:lpstr>
      <vt:lpstr>Wat hebben wij geleerd?</vt:lpstr>
      <vt:lpstr>Dag 4</vt:lpstr>
      <vt:lpstr> weet je nog? Het verhaal</vt:lpstr>
      <vt:lpstr>Weet je nog?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Doen!</vt:lpstr>
      <vt:lpstr>Een afspraak maken</vt:lpstr>
      <vt:lpstr>meervoud</vt:lpstr>
      <vt:lpstr>meervoud</vt:lpstr>
      <vt:lpstr>meervoud</vt:lpstr>
      <vt:lpstr>meervoud</vt:lpstr>
      <vt:lpstr>Persoonsaanduidende woorden</vt:lpstr>
      <vt:lpstr>Wat hebben wij geleerd?</vt:lpstr>
      <vt:lpstr>Dag 5</vt:lpstr>
      <vt:lpstr>Weet je nog?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meervoud</vt:lpstr>
      <vt:lpstr>meervoud</vt:lpstr>
      <vt:lpstr>meervoud</vt:lpstr>
      <vt:lpstr>meervoud</vt:lpstr>
      <vt:lpstr>Klankoefeningen ee/e</vt:lpstr>
      <vt:lpstr>klankversjes</vt:lpstr>
      <vt:lpstr>Klankversjes</vt:lpstr>
      <vt:lpstr>Verkleinwoorden</vt:lpstr>
      <vt:lpstr>Wat hebben wij geleerd?</vt:lpstr>
    </vt:vector>
  </TitlesOfParts>
  <Company>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Peggy</dc:creator>
  <cp:lastModifiedBy>aurora smit</cp:lastModifiedBy>
  <cp:revision>68</cp:revision>
  <dcterms:created xsi:type="dcterms:W3CDTF">2009-11-01T09:55:43Z</dcterms:created>
  <dcterms:modified xsi:type="dcterms:W3CDTF">2016-06-26T21:25:53Z</dcterms:modified>
</cp:coreProperties>
</file>